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26"/>
  </p:notesMasterIdLst>
  <p:sldIdLst>
    <p:sldId id="257" r:id="rId2"/>
    <p:sldId id="258" r:id="rId3"/>
    <p:sldId id="259" r:id="rId4"/>
    <p:sldId id="279" r:id="rId5"/>
    <p:sldId id="278" r:id="rId6"/>
    <p:sldId id="260" r:id="rId7"/>
    <p:sldId id="261" r:id="rId8"/>
    <p:sldId id="263" r:id="rId9"/>
    <p:sldId id="264" r:id="rId10"/>
    <p:sldId id="265" r:id="rId11"/>
    <p:sldId id="281" r:id="rId12"/>
    <p:sldId id="266" r:id="rId13"/>
    <p:sldId id="267" r:id="rId14"/>
    <p:sldId id="280" r:id="rId15"/>
    <p:sldId id="268" r:id="rId16"/>
    <p:sldId id="282" r:id="rId17"/>
    <p:sldId id="269" r:id="rId18"/>
    <p:sldId id="270" r:id="rId19"/>
    <p:sldId id="271" r:id="rId20"/>
    <p:sldId id="277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9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55"/>
    <p:restoredTop sz="94674"/>
  </p:normalViewPr>
  <p:slideViewPr>
    <p:cSldViewPr snapToGrid="0" snapToObjects="1">
      <p:cViewPr>
        <p:scale>
          <a:sx n="91" d="100"/>
          <a:sy n="91" d="100"/>
        </p:scale>
        <p:origin x="6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A423E-43BA-094E-A11D-2BF44B6E1321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D3C34-53C5-814C-8C00-6E96C5DE8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9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251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E14999-5301-3F49-A97A-8EFC5FB7AA22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8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Rethinking False Spring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Catherine Chamberlain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Arnold Arboretum | Harvard University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3" y="0"/>
            <a:ext cx="2361170" cy="1686023"/>
          </a:xfrm>
          <a:prstGeom prst="rect">
            <a:avLst/>
          </a:prstGeom>
          <a:blipFill>
            <a:blip r:embed="rId4">
              <a:alphaModFix amt="41000"/>
            </a:blip>
            <a:stretch>
              <a:fillRect/>
            </a:stretch>
          </a:blip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184" y="481996"/>
            <a:ext cx="4102443" cy="7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2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36" y="284210"/>
            <a:ext cx="10058400" cy="1450757"/>
          </a:xfrm>
        </p:spPr>
        <p:txBody>
          <a:bodyPr/>
          <a:lstStyle/>
          <a:p>
            <a:r>
              <a:rPr lang="en-US" dirty="0" smtClean="0"/>
              <a:t>EXPERIMENT LAYOUT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9636" y="2945929"/>
            <a:ext cx="4945175" cy="30008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mtClean="0"/>
              <a:t>ACESAC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ACEPEN (?)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QUEALB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QUERUB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POPGRA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ILEVER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LONCAN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ALNINC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BETALL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FAGGRA (?)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04778" y="2437727"/>
            <a:ext cx="4171640" cy="3128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636" y="2422709"/>
            <a:ext cx="1442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SPECIES: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76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60" y="320039"/>
            <a:ext cx="8077200" cy="57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325"/>
            <a:ext cx="6539195" cy="4670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4776" y="826531"/>
            <a:ext cx="88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6434" y="3866928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BETPOP</a:t>
            </a:r>
            <a:endParaRPr lang="en-US" dirty="0"/>
          </a:p>
        </p:txBody>
      </p:sp>
      <p:sp>
        <p:nvSpPr>
          <p:cNvPr id="8" name="Bent-Up Arrow 7"/>
          <p:cNvSpPr/>
          <p:nvPr/>
        </p:nvSpPr>
        <p:spPr>
          <a:xfrm rot="16200000" flipH="1">
            <a:off x="10442473" y="1148890"/>
            <a:ext cx="420621" cy="517698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-Up Arrow 8"/>
          <p:cNvSpPr/>
          <p:nvPr/>
        </p:nvSpPr>
        <p:spPr>
          <a:xfrm rot="16200000" flipH="1" flipV="1">
            <a:off x="7708432" y="4151946"/>
            <a:ext cx="446951" cy="640293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38649" y="641865"/>
            <a:ext cx="88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40327" y="65353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24" y="20371"/>
            <a:ext cx="3101302" cy="31013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5" y="3131123"/>
            <a:ext cx="3128889" cy="312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0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919" y="543697"/>
            <a:ext cx="56279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Species: 2-3 -- BETPAP, BETPOP, SAMRAC (?)</a:t>
            </a:r>
          </a:p>
          <a:p>
            <a:r>
              <a:rPr lang="en-US" sz="2400" dirty="0" smtClean="0"/>
              <a:t>Individuals: 14-18</a:t>
            </a:r>
          </a:p>
          <a:p>
            <a:r>
              <a:rPr lang="en-US" sz="2400" dirty="0" smtClean="0"/>
              <a:t>Buds: 6-36</a:t>
            </a:r>
          </a:p>
          <a:p>
            <a:r>
              <a:rPr lang="en-US" sz="2400" dirty="0" smtClean="0"/>
              <a:t>TX: Control vs. Freeze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90335" y="3373395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d</a:t>
            </a:r>
            <a:r>
              <a:rPr lang="en-US" sz="3600" dirty="0" err="1" smtClean="0"/>
              <a:t>vr</a:t>
            </a:r>
            <a:r>
              <a:rPr lang="en-US" sz="3600" dirty="0" smtClean="0"/>
              <a:t> ~ </a:t>
            </a:r>
            <a:r>
              <a:rPr lang="en-US" sz="3600" dirty="0" err="1" smtClean="0"/>
              <a:t>tx</a:t>
            </a:r>
            <a:r>
              <a:rPr lang="en-US" sz="3600" dirty="0" smtClean="0"/>
              <a:t> + species + (1|individual)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324865" y="5279764"/>
            <a:ext cx="322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DVR: Duration of </a:t>
            </a:r>
            <a:r>
              <a:rPr lang="en-US" smtClean="0"/>
              <a:t>Vegetative Risk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94" y="1158239"/>
            <a:ext cx="7211570" cy="5151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6767" y="330814"/>
            <a:ext cx="598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Percent </a:t>
            </a:r>
            <a:r>
              <a:rPr lang="en-US" sz="2400" smtClean="0"/>
              <a:t>Budburst Model: </a:t>
            </a:r>
            <a:r>
              <a:rPr lang="en-US" sz="2400" dirty="0" err="1" smtClean="0"/>
              <a:t>percBB</a:t>
            </a:r>
            <a:r>
              <a:rPr lang="en-US" sz="2400" dirty="0" smtClean="0"/>
              <a:t> ~ </a:t>
            </a:r>
            <a:r>
              <a:rPr lang="en-US" sz="2400" dirty="0" err="1" smtClean="0"/>
              <a:t>tx</a:t>
            </a:r>
            <a:r>
              <a:rPr lang="en-US" sz="2400" dirty="0" smtClean="0"/>
              <a:t> + species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44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369"/>
            <a:ext cx="6254713" cy="44676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40" y="2489887"/>
            <a:ext cx="5267685" cy="3762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89977" y="1495168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BETPAP = </a:t>
            </a:r>
            <a:r>
              <a:rPr lang="en-US" dirty="0" err="1" smtClean="0"/>
              <a:t>Sp</a:t>
            </a:r>
            <a:r>
              <a:rPr lang="en-US" dirty="0" smtClean="0"/>
              <a:t> 1</a:t>
            </a:r>
          </a:p>
          <a:p>
            <a:r>
              <a:rPr lang="en-US" dirty="0" smtClean="0"/>
              <a:t>BETPOP = </a:t>
            </a:r>
            <a:r>
              <a:rPr lang="en-US" dirty="0" err="1" smtClean="0"/>
              <a:t>Sp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0615" y="5329884"/>
            <a:ext cx="3653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</a:t>
            </a:r>
            <a:r>
              <a:rPr lang="en-US" sz="2000" dirty="0" err="1" smtClean="0"/>
              <a:t>vr</a:t>
            </a:r>
            <a:r>
              <a:rPr lang="en-US" sz="2000" dirty="0" smtClean="0"/>
              <a:t> ~ </a:t>
            </a:r>
            <a:r>
              <a:rPr lang="en-US" sz="2000" dirty="0" err="1" smtClean="0"/>
              <a:t>tx</a:t>
            </a:r>
            <a:r>
              <a:rPr lang="en-US" sz="2000" dirty="0" smtClean="0"/>
              <a:t> + species + (1|individual)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16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411480"/>
            <a:ext cx="7434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Dove straight into the Real data... </a:t>
            </a:r>
          </a:p>
          <a:p>
            <a:r>
              <a:rPr lang="en-US" dirty="0"/>
              <a:t> </a:t>
            </a:r>
            <a:r>
              <a:rPr lang="en-US" dirty="0" smtClean="0"/>
              <a:t>** Need to make fake data and start learning about Beta Distribution models</a:t>
            </a:r>
          </a:p>
          <a:p>
            <a:r>
              <a:rPr lang="en-US" dirty="0"/>
              <a:t> </a:t>
            </a:r>
            <a:r>
              <a:rPr lang="en-US" dirty="0" smtClean="0"/>
              <a:t>** Not including </a:t>
            </a:r>
            <a:r>
              <a:rPr lang="en-US" i="1" dirty="0" err="1" smtClean="0"/>
              <a:t>Sambucus</a:t>
            </a:r>
            <a:r>
              <a:rPr lang="en-US" i="1" dirty="0" smtClean="0"/>
              <a:t> </a:t>
            </a:r>
            <a:r>
              <a:rPr lang="en-US" i="1" dirty="0" err="1" smtClean="0"/>
              <a:t>racemosa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" y="1625600"/>
            <a:ext cx="3409578" cy="3906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20" y="1330960"/>
            <a:ext cx="6400800" cy="4572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5182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FREEZING EXPERIMENT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2534" y="1532451"/>
            <a:ext cx="5063581" cy="3797686"/>
          </a:xfrm>
        </p:spPr>
      </p:pic>
      <p:sp>
        <p:nvSpPr>
          <p:cNvPr id="3" name="TextBox 2"/>
          <p:cNvSpPr txBox="1"/>
          <p:nvPr/>
        </p:nvSpPr>
        <p:spPr>
          <a:xfrm>
            <a:off x="499191" y="3397490"/>
            <a:ext cx="12830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ACEPEN</a:t>
            </a:r>
          </a:p>
          <a:p>
            <a:r>
              <a:rPr lang="en-US" b="1" dirty="0" smtClean="0"/>
              <a:t>ACESAC</a:t>
            </a:r>
          </a:p>
          <a:p>
            <a:r>
              <a:rPr lang="en-US" b="1" dirty="0" smtClean="0"/>
              <a:t>BETLEN</a:t>
            </a:r>
          </a:p>
          <a:p>
            <a:r>
              <a:rPr lang="en-US" b="1" dirty="0" smtClean="0"/>
              <a:t>CAROVA</a:t>
            </a:r>
          </a:p>
          <a:p>
            <a:r>
              <a:rPr lang="en-US" b="1" dirty="0" smtClean="0"/>
              <a:t>CORCOR</a:t>
            </a:r>
          </a:p>
          <a:p>
            <a:r>
              <a:rPr lang="en-US" b="1" dirty="0" smtClean="0"/>
              <a:t>FAGGRA (?)</a:t>
            </a:r>
          </a:p>
          <a:p>
            <a:r>
              <a:rPr lang="en-US" b="1" dirty="0" smtClean="0"/>
              <a:t>HAMVIR</a:t>
            </a:r>
          </a:p>
          <a:p>
            <a:r>
              <a:rPr lang="en-US" b="1" dirty="0" smtClean="0"/>
              <a:t>ILEVER</a:t>
            </a:r>
          </a:p>
          <a:p>
            <a:r>
              <a:rPr lang="en-US" b="1" dirty="0" smtClean="0"/>
              <a:t>VIBACE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3516205"/>
            <a:ext cx="135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24 saplings per species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54886" y="4366985"/>
            <a:ext cx="1330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adults per species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81195" y="1532453"/>
            <a:ext cx="5063580" cy="37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91216" y="1064060"/>
            <a:ext cx="5857103" cy="43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REGIONAL RISK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66334" y="3088637"/>
            <a:ext cx="1772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ACEPSU</a:t>
            </a:r>
          </a:p>
          <a:p>
            <a:r>
              <a:rPr lang="en-US" dirty="0" smtClean="0"/>
              <a:t>ALNGLU</a:t>
            </a:r>
          </a:p>
          <a:p>
            <a:r>
              <a:rPr lang="en-US" dirty="0" smtClean="0"/>
              <a:t>AESHIP</a:t>
            </a:r>
          </a:p>
          <a:p>
            <a:r>
              <a:rPr lang="en-US" dirty="0" smtClean="0"/>
              <a:t>BETPEN</a:t>
            </a:r>
          </a:p>
          <a:p>
            <a:r>
              <a:rPr lang="en-US" dirty="0" smtClean="0"/>
              <a:t>FAGSYL</a:t>
            </a:r>
          </a:p>
          <a:p>
            <a:r>
              <a:rPr lang="en-US" dirty="0" smtClean="0"/>
              <a:t>FRAEXC</a:t>
            </a:r>
          </a:p>
          <a:p>
            <a:r>
              <a:rPr lang="en-US" dirty="0" smtClean="0"/>
              <a:t>TILCOR</a:t>
            </a:r>
          </a:p>
          <a:p>
            <a:r>
              <a:rPr lang="en-US" dirty="0" smtClean="0"/>
              <a:t>TILPLA</a:t>
            </a:r>
          </a:p>
          <a:p>
            <a:r>
              <a:rPr lang="en-US" dirty="0" smtClean="0"/>
              <a:t>QUEROB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1273" y="2089833"/>
            <a:ext cx="5274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Investigating the frequency of false spring events from</a:t>
            </a:r>
          </a:p>
          <a:p>
            <a:r>
              <a:rPr lang="en-US" dirty="0" smtClean="0"/>
              <a:t>1950 </a:t>
            </a:r>
            <a:r>
              <a:rPr lang="mr-IN" dirty="0" smtClean="0"/>
              <a:t>–</a:t>
            </a:r>
            <a:r>
              <a:rPr lang="en-US" dirty="0" smtClean="0"/>
              <a:t> 2016.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3009" y="3427191"/>
            <a:ext cx="43285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PEP725: phenology data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E-OBS: gridded climate data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2438224"/>
            <a:ext cx="444551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Quick Review of False Spring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Talk about Buds Experiment: Initial </a:t>
            </a:r>
            <a:r>
              <a:rPr lang="en-US" dirty="0"/>
              <a:t>R</a:t>
            </a:r>
            <a:r>
              <a:rPr lang="en-US" dirty="0" smtClean="0"/>
              <a:t>esults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Field Freezing Experiment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Regional Risk: Maps and Ideas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Questions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91" y="2553902"/>
            <a:ext cx="4003589" cy="26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03180" cy="68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2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7"/>
          <a:stretch/>
        </p:blipFill>
        <p:spPr>
          <a:xfrm>
            <a:off x="1231900" y="0"/>
            <a:ext cx="9704934" cy="62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"/>
          <a:stretch/>
        </p:blipFill>
        <p:spPr>
          <a:xfrm>
            <a:off x="1231900" y="0"/>
            <a:ext cx="9318869" cy="63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85" y="1239158"/>
            <a:ext cx="6627515" cy="4683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658" y="1239159"/>
            <a:ext cx="6806685" cy="48099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9463" y="407962"/>
            <a:ext cx="406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Comparison of the two...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674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STEPS...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20837" y="2293034"/>
            <a:ext cx="7768409" cy="3338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Finish Rethinking Manuscript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Finalize Buds Model and prepare seeds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Finish Building the Field Freezer and begin testing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 smtClean="0"/>
              <a:t>Finish determining number of false spring events per decade for each species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Prepare data for Stan model</a:t>
            </a:r>
          </a:p>
          <a:p>
            <a:pPr marL="800100" lvl="1" indent="-342900">
              <a:lnSpc>
                <a:spcPct val="200000"/>
              </a:lnSpc>
              <a:buAutoNum type="arabicPeriod"/>
            </a:pPr>
            <a:r>
              <a:rPr lang="en-US" dirty="0" smtClean="0"/>
              <a:t>Make more maps with PEP725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A5A3391.jpg" descr="9A5A3391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/>
          </a:blip>
          <a:srcRect l="21710" r="21710"/>
          <a:stretch>
            <a:fillRect/>
          </a:stretch>
        </p:blipFill>
        <p:spPr>
          <a:xfrm>
            <a:off x="9012557" y="3340421"/>
            <a:ext cx="2303859" cy="2714625"/>
          </a:xfrm>
          <a:prstGeom prst="rect">
            <a:avLst/>
          </a:prstGeom>
        </p:spPr>
      </p:pic>
      <p:pic>
        <p:nvPicPr>
          <p:cNvPr id="139" name="ALNINC_budburst.jpg" descr="ALNINC_budburst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/>
          </a:blip>
          <a:srcRect l="21237" r="21237"/>
          <a:stretch>
            <a:fillRect/>
          </a:stretch>
        </p:blipFill>
        <p:spPr>
          <a:xfrm>
            <a:off x="8700441" y="495338"/>
            <a:ext cx="2928087" cy="2545052"/>
          </a:xfrm>
          <a:prstGeom prst="rect">
            <a:avLst/>
          </a:prstGeom>
        </p:spPr>
      </p:pic>
      <p:sp>
        <p:nvSpPr>
          <p:cNvPr id="140" name="Betula populifolia - leaf out (BBCH 14)"/>
          <p:cNvSpPr/>
          <p:nvPr/>
        </p:nvSpPr>
        <p:spPr>
          <a:xfrm>
            <a:off x="8924166" y="6095388"/>
            <a:ext cx="24806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Betula populifolia - </a:t>
            </a:r>
            <a:r>
              <a:rPr dirty="0" smtClean="0"/>
              <a:t>leafout</a:t>
            </a:r>
            <a:endParaRPr dirty="0"/>
          </a:p>
        </p:txBody>
      </p:sp>
      <p:sp>
        <p:nvSpPr>
          <p:cNvPr id="141" name="Where’s the risk?"/>
          <p:cNvSpPr/>
          <p:nvPr/>
        </p:nvSpPr>
        <p:spPr>
          <a:xfrm>
            <a:off x="621232" y="305305"/>
            <a:ext cx="400911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isk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Just a Reminder……"/>
          <p:cNvSpPr/>
          <p:nvPr/>
        </p:nvSpPr>
        <p:spPr>
          <a:xfrm>
            <a:off x="1026129" y="1747499"/>
            <a:ext cx="6604163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just">
              <a:defRPr sz="3000"/>
            </a:pPr>
            <a:r>
              <a:rPr sz="2109" dirty="0" smtClean="0"/>
              <a:t>Interested </a:t>
            </a:r>
            <a:r>
              <a:rPr sz="2109" dirty="0"/>
              <a:t>in time between </a:t>
            </a:r>
            <a:r>
              <a:rPr lang="en-US" sz="2109" dirty="0" smtClean="0"/>
              <a:t>leaf budburst </a:t>
            </a:r>
            <a:r>
              <a:rPr sz="2109" dirty="0" smtClean="0"/>
              <a:t>and </a:t>
            </a:r>
            <a:r>
              <a:rPr lang="en-US" sz="2109" dirty="0" smtClean="0"/>
              <a:t>leafout,</a:t>
            </a:r>
          </a:p>
          <a:p>
            <a:pPr algn="just">
              <a:defRPr sz="3000"/>
            </a:pPr>
            <a:r>
              <a:rPr lang="en-US" sz="2109" dirty="0" smtClean="0"/>
              <a:t>when frost tolerance is lowest but risk is still relatively high.</a:t>
            </a:r>
            <a:endParaRPr sz="2109" dirty="0"/>
          </a:p>
        </p:txBody>
      </p:sp>
      <p:sp>
        <p:nvSpPr>
          <p:cNvPr id="143" name="Line"/>
          <p:cNvSpPr/>
          <p:nvPr/>
        </p:nvSpPr>
        <p:spPr>
          <a:xfrm>
            <a:off x="527048" y="1135652"/>
            <a:ext cx="596214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BUDBURST</a:t>
            </a:r>
            <a:endParaRPr dirty="0"/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LEAFOUT</a:t>
            </a:r>
            <a:endParaRPr dirty="0"/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50" name="Alnus incana - bud burst (BBCH 9)"/>
          <p:cNvSpPr/>
          <p:nvPr/>
        </p:nvSpPr>
        <p:spPr>
          <a:xfrm>
            <a:off x="9150266" y="121119"/>
            <a:ext cx="20284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Alnus incana - </a:t>
            </a:r>
            <a:r>
              <a:rPr dirty="0" smtClean="0"/>
              <a:t>bud</a:t>
            </a:r>
            <a:r>
              <a:rPr lang="en-US" dirty="0" smtClean="0"/>
              <a:t>burst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628260" y="5455474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DURATION OF VEGETATIVE RISK</a:t>
            </a:r>
            <a:endParaRPr lang="en-US" sz="2800"/>
          </a:p>
        </p:txBody>
      </p:sp>
      <p:sp>
        <p:nvSpPr>
          <p:cNvPr id="6" name="Left Brace 5"/>
          <p:cNvSpPr/>
          <p:nvPr/>
        </p:nvSpPr>
        <p:spPr>
          <a:xfrm rot="16200000">
            <a:off x="3972744" y="2332948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82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6373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96314" y="0"/>
            <a:ext cx="0" cy="636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0" y="518984"/>
            <a:ext cx="12192000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2483710"/>
            <a:ext cx="1396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4572000"/>
            <a:ext cx="139631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440" y="14965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Calendar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21027" y="149652"/>
            <a:ext cx="5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5187" y="14965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67552" y="136611"/>
            <a:ext cx="5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8525" y="136611"/>
            <a:ext cx="53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25710" y="13661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83982" y="14965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54464" y="1366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746399" y="136611"/>
            <a:ext cx="61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990345" y="13661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826" y="1390819"/>
            <a:ext cx="87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INPUTS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32238" y="1760151"/>
            <a:ext cx="4857326" cy="5134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653419" y="1760151"/>
            <a:ext cx="2058095" cy="513492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7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r="100000" b="100000"/>
            </a:path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64662" y="1817241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Endodormancy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872436" y="1817241"/>
            <a:ext cx="1620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Ecodormancy</a:t>
            </a:r>
            <a:endParaRPr lang="en-US" sz="2000" b="1" dirty="0"/>
          </a:p>
        </p:txBody>
      </p:sp>
      <p:cxnSp>
        <p:nvCxnSpPr>
          <p:cNvPr id="29" name="Straight Arrow Connector 28"/>
          <p:cNvCxnSpPr>
            <a:stCxn id="24" idx="3"/>
            <a:endCxn id="25" idx="1"/>
          </p:cNvCxnSpPr>
          <p:nvPr/>
        </p:nvCxnSpPr>
        <p:spPr>
          <a:xfrm>
            <a:off x="6389564" y="2016897"/>
            <a:ext cx="263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4" idx="0"/>
          </p:cNvCxnSpPr>
          <p:nvPr/>
        </p:nvCxnSpPr>
        <p:spPr>
          <a:xfrm>
            <a:off x="3960901" y="1149178"/>
            <a:ext cx="0" cy="6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6821" y="77641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Chilling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872436" y="1149178"/>
            <a:ext cx="0" cy="610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52005" y="765434"/>
            <a:ext cx="104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Warming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094275" y="1133387"/>
            <a:ext cx="0" cy="625385"/>
          </a:xfrm>
          <a:prstGeom prst="straightConnector1">
            <a:avLst/>
          </a:prstGeom>
          <a:ln>
            <a:solidFill>
              <a:srgbClr val="E36F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22038" y="769890"/>
            <a:ext cx="135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36F14"/>
                </a:solidFill>
              </a:rPr>
              <a:t>Photoperiod</a:t>
            </a:r>
            <a:endParaRPr lang="en-US" dirty="0">
              <a:solidFill>
                <a:srgbClr val="E36F1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234" y="347910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90238" y="3595467"/>
            <a:ext cx="1356161" cy="66657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444503" y="3595467"/>
            <a:ext cx="1356161" cy="66657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3" idx="3"/>
            <a:endCxn id="33" idx="1"/>
          </p:cNvCxnSpPr>
          <p:nvPr/>
        </p:nvCxnSpPr>
        <p:spPr>
          <a:xfrm>
            <a:off x="9746399" y="3928755"/>
            <a:ext cx="698104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 rot="16200000">
            <a:off x="9820910" y="2048436"/>
            <a:ext cx="444912" cy="2416431"/>
          </a:xfrm>
          <a:prstGeom prst="rightBrac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737034" y="2700908"/>
            <a:ext cx="2778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Duration </a:t>
            </a:r>
            <a:r>
              <a:rPr lang="en-US" b="1" smtClean="0">
                <a:solidFill>
                  <a:schemeClr val="accent5">
                    <a:lumMod val="75000"/>
                  </a:schemeClr>
                </a:solidFill>
              </a:rPr>
              <a:t>of Vegetative Risk</a:t>
            </a:r>
            <a:endParaRPr lang="en-US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9619" y="3744088"/>
            <a:ext cx="103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Budburst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675666" y="3744088"/>
            <a:ext cx="8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Leafout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867" y="5150877"/>
            <a:ext cx="1076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</a:t>
            </a:r>
          </a:p>
          <a:p>
            <a:pPr algn="ctr"/>
            <a:r>
              <a:rPr lang="en-US" dirty="0" smtClean="0"/>
              <a:t>Risk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37034" y="5208437"/>
            <a:ext cx="271683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446683" y="5375081"/>
            <a:ext cx="129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False Spring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737034" y="4825700"/>
            <a:ext cx="2716834" cy="2406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741416" y="6003390"/>
            <a:ext cx="2716834" cy="2406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481166" y="4790407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596531" y="5926779"/>
            <a:ext cx="9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0654" y="6003660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Gu</a:t>
            </a:r>
            <a:r>
              <a:rPr lang="en-US" dirty="0" smtClean="0"/>
              <a:t> et al,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" y="795301"/>
            <a:ext cx="7714686" cy="3743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16" y="4301524"/>
            <a:ext cx="6919784" cy="2341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993" y="58409"/>
            <a:ext cx="965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MASSIVE ECONOMIC AND ECOLOGICAL CONSEQUENCES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475838" y="2467246"/>
            <a:ext cx="15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Knudson, 2012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8408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34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130" y="420130"/>
            <a:ext cx="22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STRATEGIES: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097576" y="1478803"/>
            <a:ext cx="14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Avoidance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82880" y="1478803"/>
            <a:ext cx="138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Tolerance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97" y="1223319"/>
            <a:ext cx="11948984" cy="37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60989" y="1260389"/>
            <a:ext cx="0" cy="511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57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130" y="420130"/>
            <a:ext cx="22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STRATEGIES: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097576" y="1478803"/>
            <a:ext cx="14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Avoidance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82880" y="1478803"/>
            <a:ext cx="138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Tolerance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97" y="1223319"/>
            <a:ext cx="11948984" cy="37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60989" y="1260389"/>
            <a:ext cx="0" cy="511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2066549"/>
            <a:ext cx="5773860" cy="4124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2941" y="2469629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6974" y="4994526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130" y="420130"/>
            <a:ext cx="22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STRATEGIES: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097576" y="1478803"/>
            <a:ext cx="14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Avoidance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82880" y="1478803"/>
            <a:ext cx="138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Tolerance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97" y="1223319"/>
            <a:ext cx="11948984" cy="37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60989" y="1260389"/>
            <a:ext cx="0" cy="511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2066549"/>
            <a:ext cx="5773860" cy="4124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2941" y="2469629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6974" y="4994526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0" t="9577" r="31349" b="22254"/>
          <a:stretch/>
        </p:blipFill>
        <p:spPr>
          <a:xfrm>
            <a:off x="7928197" y="2469629"/>
            <a:ext cx="2797227" cy="29903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838200" y="2838960"/>
            <a:ext cx="1197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Trichomes</a:t>
            </a:r>
            <a:r>
              <a:rPr lang="en-US" dirty="0" smtClean="0"/>
              <a:t> on young leaves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1"/>
          </p:cNvCxnSpPr>
          <p:nvPr/>
        </p:nvCxnSpPr>
        <p:spPr>
          <a:xfrm flipH="1">
            <a:off x="10231395" y="3300625"/>
            <a:ext cx="606805" cy="10984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39348" y="4259635"/>
            <a:ext cx="12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Serrations along leave margins</a:t>
            </a:r>
            <a:endParaRPr lang="en-US"/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7645468" y="4695568"/>
            <a:ext cx="1535602" cy="1642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5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Buds Experiment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05608" y="692672"/>
            <a:ext cx="5541377" cy="415603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Freezing Experiment with Greenhouse individuals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98032" y="2264034"/>
            <a:ext cx="5250249" cy="39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1127</TotalTime>
  <Words>359</Words>
  <Application>Microsoft Macintosh PowerPoint</Application>
  <PresentationFormat>Widescreen</PresentationFormat>
  <Paragraphs>127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Mangal</vt:lpstr>
      <vt:lpstr>Retrospect</vt:lpstr>
      <vt:lpstr>Rethinking False Spring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Buds Experiment</vt:lpstr>
      <vt:lpstr>EXPERIMENT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FIELD FREEZING EXPERIMENT</vt:lpstr>
      <vt:lpstr>PowerPoint Presentation</vt:lpstr>
      <vt:lpstr>REGIONAL RISK</vt:lpstr>
      <vt:lpstr>PowerPoint Presentation</vt:lpstr>
      <vt:lpstr>PowerPoint Presentation</vt:lpstr>
      <vt:lpstr>PowerPoint Presentation</vt:lpstr>
      <vt:lpstr>PowerPoint Presentation</vt:lpstr>
      <vt:lpstr>NEXT STEPS...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Rethinking False Spring</dc:title>
  <dc:creator>Microsoft Office User</dc:creator>
  <cp:lastModifiedBy>Chamberlain, Catherine</cp:lastModifiedBy>
  <cp:revision>29</cp:revision>
  <dcterms:created xsi:type="dcterms:W3CDTF">2017-11-06T15:08:43Z</dcterms:created>
  <dcterms:modified xsi:type="dcterms:W3CDTF">2017-11-16T13:49:45Z</dcterms:modified>
</cp:coreProperties>
</file>